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5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393829" rtl="0" eaLnBrk="1" latinLnBrk="0" hangingPunct="1">
      <a:defRPr sz="4713" kern="1200">
        <a:solidFill>
          <a:schemeClr val="tx1"/>
        </a:solidFill>
        <a:latin typeface="+mn-lt"/>
        <a:ea typeface="+mn-ea"/>
        <a:cs typeface="+mn-cs"/>
      </a:defRPr>
    </a:lvl1pPr>
    <a:lvl2pPr marL="1196915" algn="l" defTabSz="2393829" rtl="0" eaLnBrk="1" latinLnBrk="0" hangingPunct="1">
      <a:defRPr sz="4713" kern="1200">
        <a:solidFill>
          <a:schemeClr val="tx1"/>
        </a:solidFill>
        <a:latin typeface="+mn-lt"/>
        <a:ea typeface="+mn-ea"/>
        <a:cs typeface="+mn-cs"/>
      </a:defRPr>
    </a:lvl2pPr>
    <a:lvl3pPr marL="2393829" algn="l" defTabSz="2393829" rtl="0" eaLnBrk="1" latinLnBrk="0" hangingPunct="1">
      <a:defRPr sz="4713" kern="1200">
        <a:solidFill>
          <a:schemeClr val="tx1"/>
        </a:solidFill>
        <a:latin typeface="+mn-lt"/>
        <a:ea typeface="+mn-ea"/>
        <a:cs typeface="+mn-cs"/>
      </a:defRPr>
    </a:lvl3pPr>
    <a:lvl4pPr marL="3590743" algn="l" defTabSz="2393829" rtl="0" eaLnBrk="1" latinLnBrk="0" hangingPunct="1">
      <a:defRPr sz="4713" kern="1200">
        <a:solidFill>
          <a:schemeClr val="tx1"/>
        </a:solidFill>
        <a:latin typeface="+mn-lt"/>
        <a:ea typeface="+mn-ea"/>
        <a:cs typeface="+mn-cs"/>
      </a:defRPr>
    </a:lvl4pPr>
    <a:lvl5pPr marL="4787658" algn="l" defTabSz="2393829" rtl="0" eaLnBrk="1" latinLnBrk="0" hangingPunct="1">
      <a:defRPr sz="4713" kern="1200">
        <a:solidFill>
          <a:schemeClr val="tx1"/>
        </a:solidFill>
        <a:latin typeface="+mn-lt"/>
        <a:ea typeface="+mn-ea"/>
        <a:cs typeface="+mn-cs"/>
      </a:defRPr>
    </a:lvl5pPr>
    <a:lvl6pPr marL="5984572" algn="l" defTabSz="2393829" rtl="0" eaLnBrk="1" latinLnBrk="0" hangingPunct="1">
      <a:defRPr sz="4713" kern="1200">
        <a:solidFill>
          <a:schemeClr val="tx1"/>
        </a:solidFill>
        <a:latin typeface="+mn-lt"/>
        <a:ea typeface="+mn-ea"/>
        <a:cs typeface="+mn-cs"/>
      </a:defRPr>
    </a:lvl6pPr>
    <a:lvl7pPr marL="7181487" algn="l" defTabSz="2393829" rtl="0" eaLnBrk="1" latinLnBrk="0" hangingPunct="1">
      <a:defRPr sz="4713" kern="1200">
        <a:solidFill>
          <a:schemeClr val="tx1"/>
        </a:solidFill>
        <a:latin typeface="+mn-lt"/>
        <a:ea typeface="+mn-ea"/>
        <a:cs typeface="+mn-cs"/>
      </a:defRPr>
    </a:lvl7pPr>
    <a:lvl8pPr marL="8378402" algn="l" defTabSz="2393829" rtl="0" eaLnBrk="1" latinLnBrk="0" hangingPunct="1">
      <a:defRPr sz="4713" kern="1200">
        <a:solidFill>
          <a:schemeClr val="tx1"/>
        </a:solidFill>
        <a:latin typeface="+mn-lt"/>
        <a:ea typeface="+mn-ea"/>
        <a:cs typeface="+mn-cs"/>
      </a:defRPr>
    </a:lvl8pPr>
    <a:lvl9pPr marL="9575315" algn="l" defTabSz="2393829" rtl="0" eaLnBrk="1" latinLnBrk="0" hangingPunct="1">
      <a:defRPr sz="471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2433"/>
    <a:srgbClr val="9D1824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31" autoAdjust="0"/>
    <p:restoredTop sz="96942"/>
  </p:normalViewPr>
  <p:slideViewPr>
    <p:cSldViewPr snapToGrid="0" snapToObjects="1" showGuides="1">
      <p:cViewPr varScale="1">
        <p:scale>
          <a:sx n="26" d="100"/>
          <a:sy n="26" d="100"/>
        </p:scale>
        <p:origin x="1565" y="53"/>
      </p:cViewPr>
      <p:guideLst>
        <p:guide orient="horz" pos="6912"/>
        <p:guide pos="10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17" d="100"/>
          <a:sy n="117" d="100"/>
        </p:scale>
        <p:origin x="424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464CCB6-B49A-7A4B-98E2-CD6198D7BC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381644-A3AA-4945-B78C-B3DC2AF75C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953DA-2C1E-684C-9656-6C649107758F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7BDEBD-11C8-7D49-913A-9FEC4E56BA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D72E58-837F-EF41-BD95-BDBE5FC41A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E6213-5E47-E240-818C-F70AD6FA8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2987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5CDF8E-9D3A-3C47-BE8E-0E7C1E69E293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9F4777-481A-BB4C-A6BE-9715F5A5E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492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9F4777-481A-BB4C-A6BE-9715F5A5E7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006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6584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68B208-05D6-1A41-980C-331CBBC790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0"/>
            <a:ext cx="32918400" cy="2194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805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apTIZaMmbu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employment.unl.edu/postings/7665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80CEB67-5D13-D745-B94C-7A94D27A26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7226236"/>
              </p:ext>
            </p:extLst>
          </p:nvPr>
        </p:nvGraphicFramePr>
        <p:xfrm>
          <a:off x="879812" y="4605262"/>
          <a:ext cx="7342632" cy="10981944"/>
        </p:xfrm>
        <a:graphic>
          <a:graphicData uri="http://schemas.openxmlformats.org/drawingml/2006/table">
            <a:tbl>
              <a:tblPr firstRow="1" bandRow="1">
                <a:effectLst/>
                <a:tableStyleId>{2D5ABB26-0587-4C30-8999-92F81FD0307C}</a:tableStyleId>
              </a:tblPr>
              <a:tblGrid>
                <a:gridCol w="73426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indent="0" algn="l" defTabSz="35357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1" spc="100" baseline="0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Statistical Cross-Disciplinary Collaboration &amp; Consulting Lab (SC3)</a:t>
                      </a:r>
                    </a:p>
                  </a:txBody>
                  <a:tcPr marL="219456" marR="219456" marT="219456" marB="219456">
                    <a:lnB w="762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21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36408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1800"/>
                        </a:spcAft>
                      </a:pPr>
                      <a:r>
                        <a:rPr lang="en-US" sz="3000" b="1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SC3L Consultants</a:t>
                      </a:r>
                      <a:endParaRPr lang="en-US" sz="3000" dirty="0"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spcBef>
                          <a:spcPts val="0"/>
                        </a:spcBef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4 Ph.D. Research Assistants</a:t>
                      </a:r>
                    </a:p>
                    <a:p>
                      <a:pPr marL="457200" indent="-457200">
                        <a:spcBef>
                          <a:spcPts val="0"/>
                        </a:spcBef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Supervised by a tenured Director</a:t>
                      </a:r>
                    </a:p>
                    <a:p>
                      <a:pPr marL="0" indent="0">
                        <a:spcBef>
                          <a:spcPts val="0"/>
                        </a:spcBef>
                        <a:spcAft>
                          <a:spcPts val="1800"/>
                        </a:spcAft>
                        <a:buFont typeface="Arial" panose="020B0604020202020204" pitchFamily="34" charset="0"/>
                        <a:buNone/>
                      </a:pPr>
                      <a:endParaRPr lang="en-US" sz="3000" dirty="0"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Bef>
                          <a:spcPts val="0"/>
                        </a:spcBef>
                        <a:spcAft>
                          <a:spcPts val="1800"/>
                        </a:spcAft>
                      </a:pPr>
                      <a:r>
                        <a:rPr lang="en-US" sz="3000" b="1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Communication with Clients</a:t>
                      </a:r>
                      <a:endParaRPr lang="en-US" sz="3000" b="0" dirty="0"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spcBef>
                          <a:spcPts val="0"/>
                        </a:spcBef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Google form for initial client information</a:t>
                      </a:r>
                    </a:p>
                    <a:p>
                      <a:pPr marL="457200" indent="-457200">
                        <a:spcBef>
                          <a:spcPts val="0"/>
                        </a:spcBef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Online scheduling assistant, </a:t>
                      </a:r>
                      <a:r>
                        <a:rPr lang="en-US" sz="3000" b="0" dirty="0" err="1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Setmore</a:t>
                      </a:r>
                      <a:endParaRPr lang="en-US" sz="3000" b="0" dirty="0"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spcBef>
                          <a:spcPts val="0"/>
                        </a:spcBef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Centralized SC3L email</a:t>
                      </a:r>
                    </a:p>
                    <a:p>
                      <a:pPr marL="0" indent="0">
                        <a:spcBef>
                          <a:spcPts val="0"/>
                        </a:spcBef>
                        <a:spcAft>
                          <a:spcPts val="1800"/>
                        </a:spcAft>
                        <a:buFont typeface="Arial" panose="020B0604020202020204" pitchFamily="34" charset="0"/>
                        <a:buNone/>
                      </a:pPr>
                      <a:endParaRPr lang="en-US" sz="3000" b="1" dirty="0"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Bef>
                          <a:spcPts val="0"/>
                        </a:spcBef>
                        <a:spcAft>
                          <a:spcPts val="1800"/>
                        </a:spcAft>
                      </a:pPr>
                      <a:r>
                        <a:rPr lang="en-US" sz="3000" b="1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Communication between Consultants</a:t>
                      </a:r>
                    </a:p>
                    <a:p>
                      <a:pPr marL="457200" indent="-457200">
                        <a:spcBef>
                          <a:spcPts val="0"/>
                        </a:spcBef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Weekly staff meetings</a:t>
                      </a:r>
                    </a:p>
                    <a:p>
                      <a:pPr marL="457200" indent="-457200">
                        <a:spcBef>
                          <a:spcPts val="0"/>
                        </a:spcBef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Microsoft teams</a:t>
                      </a:r>
                    </a:p>
                  </a:txBody>
                  <a:tcPr marL="219456" marR="219456" marT="219456" marB="219456">
                    <a:lnT w="762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49486CC-0EBB-0B47-AAD8-87C5E18B7C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454920"/>
              </p:ext>
            </p:extLst>
          </p:nvPr>
        </p:nvGraphicFramePr>
        <p:xfrm>
          <a:off x="24468607" y="4687558"/>
          <a:ext cx="7342632" cy="16285464"/>
        </p:xfrm>
        <a:graphic>
          <a:graphicData uri="http://schemas.openxmlformats.org/drawingml/2006/table">
            <a:tbl>
              <a:tblPr firstRow="1" bandRow="1">
                <a:effectLst/>
                <a:tableStyleId>{2D5ABB26-0587-4C30-8999-92F81FD0307C}</a:tableStyleId>
              </a:tblPr>
              <a:tblGrid>
                <a:gridCol w="73426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marL="0" marR="0" indent="0" algn="l" defTabSz="35357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1" kern="1200" spc="100" baseline="0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‘Friday Fun Day’ Activities</a:t>
                      </a:r>
                    </a:p>
                  </a:txBody>
                  <a:tcPr marL="219456" marR="219456" marT="219456" marB="219456">
                    <a:lnB w="762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21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22792">
                <a:tc>
                  <a:txBody>
                    <a:bodyPr/>
                    <a:lstStyle/>
                    <a:p>
                      <a:pPr>
                        <a:spcAft>
                          <a:spcPts val="1800"/>
                        </a:spcAft>
                      </a:pPr>
                      <a:r>
                        <a:rPr lang="en-US" sz="3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Data Visualization Show &amp; Tell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Watch and discuss </a:t>
                      </a: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  <a:hlinkClick r:id="rId3"/>
                        </a:rPr>
                        <a:t>Advocating for data visualization</a:t>
                      </a: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 video by Sharp, J.L., Griffith, E., and Higgs, M. (2020)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Discuss how to create effective graphics for communication using Gestalt principles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30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Aft>
                          <a:spcPts val="1800"/>
                        </a:spcAft>
                      </a:pPr>
                      <a:endParaRPr lang="en-US" sz="3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Aft>
                          <a:spcPts val="1800"/>
                        </a:spcAft>
                      </a:pPr>
                      <a:endParaRPr lang="en-US" sz="3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Aft>
                          <a:spcPts val="1800"/>
                        </a:spcAft>
                      </a:pPr>
                      <a:endParaRPr lang="en-US" sz="3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Aft>
                          <a:spcPts val="1800"/>
                        </a:spcAft>
                      </a:pPr>
                      <a:endParaRPr lang="en-US" sz="3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Aft>
                          <a:spcPts val="1800"/>
                        </a:spcAft>
                      </a:pPr>
                      <a:endParaRPr lang="en-US" sz="3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Aft>
                          <a:spcPts val="1800"/>
                        </a:spcAft>
                      </a:pPr>
                      <a:endParaRPr lang="en-US" sz="3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Aft>
                          <a:spcPts val="1800"/>
                        </a:spcAft>
                      </a:pPr>
                      <a:endParaRPr lang="en-US" sz="3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In class, students put the Gestalt principles into practice on a client data set</a:t>
                      </a:r>
                    </a:p>
                    <a:p>
                      <a:pPr>
                        <a:spcAft>
                          <a:spcPts val="1800"/>
                        </a:spcAft>
                      </a:pPr>
                      <a:endParaRPr lang="en-US" sz="3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Aft>
                          <a:spcPts val="1800"/>
                        </a:spcAft>
                      </a:pPr>
                      <a:r>
                        <a:rPr lang="en-US" sz="3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Other Topics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Effective Communication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Challenges and Ethics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Attitudes of Collaboration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endParaRPr lang="en-US" sz="30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</a:txBody>
                  <a:tcPr marL="219456" marR="219456" marT="219456" marB="219456">
                    <a:lnT w="762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2720AD4-341E-EC4C-AD4B-33DC2D7986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683884"/>
              </p:ext>
            </p:extLst>
          </p:nvPr>
        </p:nvGraphicFramePr>
        <p:xfrm>
          <a:off x="-1" y="16906069"/>
          <a:ext cx="7475465" cy="3114969"/>
        </p:xfrm>
        <a:graphic>
          <a:graphicData uri="http://schemas.openxmlformats.org/drawingml/2006/table">
            <a:tbl>
              <a:tblPr firstRow="1" bandRow="1">
                <a:solidFill>
                  <a:srgbClr val="9D1625"/>
                </a:solidFill>
                <a:effectLst/>
                <a:tableStyleId>{5C22544A-7EE6-4342-B048-85BDC9FD1C3A}</a:tableStyleId>
              </a:tblPr>
              <a:tblGrid>
                <a:gridCol w="7475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52171">
                <a:tc>
                  <a:txBody>
                    <a:bodyPr/>
                    <a:lstStyle/>
                    <a:p>
                      <a:pPr algn="r"/>
                      <a:r>
                        <a:rPr lang="en-US" sz="3600" b="1" spc="300" dirty="0">
                          <a:latin typeface="Arial" charset="0"/>
                          <a:ea typeface="Arial" charset="0"/>
                          <a:cs typeface="Arial" charset="0"/>
                        </a:rPr>
                        <a:t>The SC3L is Hiring!</a:t>
                      </a:r>
                    </a:p>
                  </a:txBody>
                  <a:tcPr marL="219456" marR="548640" marT="219456" marB="219456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D182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2798">
                <a:tc>
                  <a:txBody>
                    <a:bodyPr/>
                    <a:lstStyle/>
                    <a:p>
                      <a:pPr algn="r">
                        <a:spcAft>
                          <a:spcPts val="1800"/>
                        </a:spcAft>
                      </a:pPr>
                      <a:r>
                        <a:rPr lang="en-US" sz="3200" b="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Assistant / Associate Professor -</a:t>
                      </a:r>
                    </a:p>
                    <a:p>
                      <a:pPr algn="r">
                        <a:spcAft>
                          <a:spcPts val="1800"/>
                        </a:spcAft>
                      </a:pPr>
                      <a:r>
                        <a:rPr lang="en-US" sz="3200" b="0" kern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Director of Consulting</a:t>
                      </a:r>
                      <a:endParaRPr lang="en-US" sz="3200" b="0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Arial" charset="0"/>
                        <a:cs typeface="Arial" panose="020B0604020202020204" pitchFamily="34" charset="0"/>
                      </a:endParaRPr>
                    </a:p>
                  </a:txBody>
                  <a:tcPr marL="219456" marR="1188720" marT="219456" marB="27432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24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ADDAD32-565D-9045-8DB1-5C1E0729AE65}"/>
              </a:ext>
            </a:extLst>
          </p:cNvPr>
          <p:cNvSpPr txBox="1"/>
          <p:nvPr/>
        </p:nvSpPr>
        <p:spPr>
          <a:xfrm>
            <a:off x="879812" y="340234"/>
            <a:ext cx="2726011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7500" b="1" spc="60" dirty="0">
                <a:solidFill>
                  <a:schemeClr val="bg1"/>
                </a:solidFill>
                <a:latin typeface="Arial"/>
                <a:cs typeface="Arial"/>
              </a:rPr>
              <a:t>Friday Fun Days: Hands-on Experience and Peer Mentoring in a Master’s Level Consulting Course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073839-689F-544B-AF01-215451453DFE}"/>
              </a:ext>
            </a:extLst>
          </p:cNvPr>
          <p:cNvSpPr txBox="1"/>
          <p:nvPr/>
        </p:nvSpPr>
        <p:spPr>
          <a:xfrm>
            <a:off x="879812" y="2299112"/>
            <a:ext cx="258816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5000" i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Emily A. Robinson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C04EEE-8A99-404E-A855-0C691B2DA487}"/>
              </a:ext>
            </a:extLst>
          </p:cNvPr>
          <p:cNvSpPr txBox="1"/>
          <p:nvPr/>
        </p:nvSpPr>
        <p:spPr>
          <a:xfrm>
            <a:off x="879812" y="2962678"/>
            <a:ext cx="25881627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600" i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Department of Statistics, University of Nebraska - Lincoln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F1EA910B-DF6A-0045-AC36-CE1BB6DBCF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421933"/>
              </p:ext>
            </p:extLst>
          </p:nvPr>
        </p:nvGraphicFramePr>
        <p:xfrm>
          <a:off x="8801994" y="4605262"/>
          <a:ext cx="7351776" cy="8092440"/>
        </p:xfrm>
        <a:graphic>
          <a:graphicData uri="http://schemas.openxmlformats.org/drawingml/2006/table">
            <a:tbl>
              <a:tblPr firstRow="1" bandRow="1">
                <a:effectLst/>
                <a:tableStyleId>{2D5ABB26-0587-4C30-8999-92F81FD0307C}</a:tableStyleId>
              </a:tblPr>
              <a:tblGrid>
                <a:gridCol w="73517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502623">
                <a:tc>
                  <a:txBody>
                    <a:bodyPr/>
                    <a:lstStyle/>
                    <a:p>
                      <a:pPr marL="0" marR="0" indent="0" algn="l" defTabSz="35357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1" kern="1200" spc="100" baseline="0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Principles of Statistical Consulting (STAT 825)</a:t>
                      </a:r>
                    </a:p>
                  </a:txBody>
                  <a:tcPr marL="365760" marR="365760" marT="228600" marB="228600">
                    <a:lnB w="762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21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58428">
                <a:tc>
                  <a:txBody>
                    <a:bodyPr/>
                    <a:lstStyle/>
                    <a:p>
                      <a:pPr>
                        <a:spcAft>
                          <a:spcPts val="1800"/>
                        </a:spcAft>
                      </a:pPr>
                      <a:r>
                        <a:rPr lang="en-US" sz="3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Course Topics</a:t>
                      </a:r>
                      <a:endParaRPr lang="en-US" sz="30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Asking good questions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Dealing with difficult clients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Communicating statistics to non-statisticians</a:t>
                      </a:r>
                    </a:p>
                    <a:p>
                      <a:pPr>
                        <a:spcAft>
                          <a:spcPts val="1800"/>
                        </a:spcAft>
                      </a:pPr>
                      <a:endParaRPr lang="en-US" sz="3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Aft>
                          <a:spcPts val="1800"/>
                        </a:spcAft>
                      </a:pPr>
                      <a:r>
                        <a:rPr lang="en-US" sz="3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Mentor Role of SC3L Consultant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Lead class activities one day a week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Invite students to shadow client meetings</a:t>
                      </a:r>
                    </a:p>
                  </a:txBody>
                  <a:tcPr marL="365760" marR="365760" marT="365760" marB="0">
                    <a:lnT w="762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7BB7AE7C-C0F9-41F2-9996-208711D460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404366"/>
              </p:ext>
            </p:extLst>
          </p:nvPr>
        </p:nvGraphicFramePr>
        <p:xfrm>
          <a:off x="16733320" y="4648969"/>
          <a:ext cx="7342632" cy="9648933"/>
        </p:xfrm>
        <a:graphic>
          <a:graphicData uri="http://schemas.openxmlformats.org/drawingml/2006/table">
            <a:tbl>
              <a:tblPr firstRow="1" bandRow="1">
                <a:effectLst/>
                <a:tableStyleId>{2D5ABB26-0587-4C30-8999-92F81FD0307C}</a:tableStyleId>
              </a:tblPr>
              <a:tblGrid>
                <a:gridCol w="73426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45324">
                <a:tc>
                  <a:txBody>
                    <a:bodyPr/>
                    <a:lstStyle/>
                    <a:p>
                      <a:pPr marL="0" marR="0" lvl="0" indent="0" algn="l" defTabSz="35357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1" kern="1200" spc="100" baseline="0" dirty="0">
                          <a:solidFill>
                            <a:schemeClr val="bg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Advanced Statistical Consulting (STAT 930)</a:t>
                      </a:r>
                    </a:p>
                  </a:txBody>
                  <a:tcPr marL="219456" marR="219456" marT="219456" marB="219456">
                    <a:lnB w="762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21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12741">
                <a:tc>
                  <a:txBody>
                    <a:bodyPr/>
                    <a:lstStyle/>
                    <a:p>
                      <a:pPr>
                        <a:spcAft>
                          <a:spcPts val="1800"/>
                        </a:spcAft>
                      </a:pPr>
                      <a:r>
                        <a:rPr lang="en-US" sz="3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Course Structure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Students collaborate with two </a:t>
                      </a:r>
                      <a:r>
                        <a:rPr lang="en-US" sz="3000" b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to four </a:t>
                      </a: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clients of their own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Weekly class meetings</a:t>
                      </a:r>
                    </a:p>
                    <a:p>
                      <a:pPr marL="0" indent="0">
                        <a:spcAft>
                          <a:spcPts val="1800"/>
                        </a:spcAft>
                        <a:buFont typeface="Arial" panose="020B0604020202020204" pitchFamily="34" charset="0"/>
                        <a:buNone/>
                      </a:pPr>
                      <a:endParaRPr lang="en-US" sz="30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Times New Roman" charset="0"/>
                        <a:cs typeface="Arial" panose="020B0604020202020204" pitchFamily="34" charset="0"/>
                      </a:endParaRPr>
                    </a:p>
                    <a:p>
                      <a:pPr>
                        <a:spcAft>
                          <a:spcPts val="1800"/>
                        </a:spcAft>
                      </a:pPr>
                      <a:r>
                        <a:rPr lang="en-US" sz="30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Mentor Role of SC3L Consultant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Each SC3L consultant is paired with two students to serve as their mentor for the semester</a:t>
                      </a:r>
                    </a:p>
                    <a:p>
                      <a:pPr marL="457200" indent="-457200">
                        <a:spcAft>
                          <a:spcPts val="18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3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Mentor students on leading meetings, running analysis, and writing reports</a:t>
                      </a:r>
                    </a:p>
                  </a:txBody>
                  <a:tcPr marL="219456" marR="219456" marT="219456" marB="219456">
                    <a:lnT w="76200" cap="flat" cmpd="sng" algn="ctr">
                      <a:solidFill>
                        <a:schemeClr val="bg2">
                          <a:lumMod val="9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029E741E-ED8B-4474-8223-2F8E315C107B}"/>
              </a:ext>
            </a:extLst>
          </p:cNvPr>
          <p:cNvSpPr txBox="1"/>
          <p:nvPr/>
        </p:nvSpPr>
        <p:spPr>
          <a:xfrm>
            <a:off x="13136322" y="20021039"/>
            <a:ext cx="603489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63040" lvl="1">
              <a:spcAft>
                <a:spcPts val="1800"/>
              </a:spcAft>
            </a:pPr>
            <a:r>
              <a:rPr lang="en-US" sz="3000">
                <a:latin typeface="Arial" panose="020B0604020202020204" pitchFamily="34" charset="0"/>
                <a:ea typeface="Times New Roman" charset="0"/>
                <a:cs typeface="Arial" panose="020B0604020202020204" pitchFamily="34" charset="0"/>
              </a:rPr>
              <a:t>Student Sample </a:t>
            </a:r>
            <a:r>
              <a:rPr lang="en-US" sz="3000" dirty="0">
                <a:latin typeface="Arial" panose="020B0604020202020204" pitchFamily="34" charset="0"/>
                <a:ea typeface="Times New Roman" charset="0"/>
                <a:cs typeface="Arial" panose="020B0604020202020204" pitchFamily="34" charset="0"/>
              </a:rPr>
              <a:t>Work</a:t>
            </a:r>
            <a:endParaRPr lang="en-US" sz="3000" b="0" dirty="0">
              <a:solidFill>
                <a:schemeClr val="tx1"/>
              </a:solidFill>
              <a:latin typeface="Arial" panose="020B0604020202020204" pitchFamily="34" charset="0"/>
              <a:ea typeface="Times New Roman" charset="0"/>
              <a:cs typeface="Arial" panose="020B0604020202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AB07F10-244B-4B59-B46F-B2C337CE59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067695"/>
              </p:ext>
            </p:extLst>
          </p:nvPr>
        </p:nvGraphicFramePr>
        <p:xfrm>
          <a:off x="24353320" y="10050376"/>
          <a:ext cx="7342632" cy="4611560"/>
        </p:xfrm>
        <a:graphic>
          <a:graphicData uri="http://schemas.openxmlformats.org/drawingml/2006/table">
            <a:tbl>
              <a:tblPr firstRow="1" bandRow="1">
                <a:solidFill>
                  <a:srgbClr val="9D1625"/>
                </a:solidFill>
                <a:effectLst/>
                <a:tableStyleId>{5C22544A-7EE6-4342-B048-85BDC9FD1C3A}</a:tableStyleId>
              </a:tblPr>
              <a:tblGrid>
                <a:gridCol w="3671316">
                  <a:extLst>
                    <a:ext uri="{9D8B030D-6E8A-4147-A177-3AD203B41FA5}">
                      <a16:colId xmlns:a16="http://schemas.microsoft.com/office/drawing/2014/main" val="2186443914"/>
                    </a:ext>
                  </a:extLst>
                </a:gridCol>
                <a:gridCol w="3671316">
                  <a:extLst>
                    <a:ext uri="{9D8B030D-6E8A-4147-A177-3AD203B41FA5}">
                      <a16:colId xmlns:a16="http://schemas.microsoft.com/office/drawing/2014/main" val="677675895"/>
                    </a:ext>
                  </a:extLst>
                </a:gridCol>
              </a:tblGrid>
              <a:tr h="1170652">
                <a:tc>
                  <a:txBody>
                    <a:bodyPr/>
                    <a:lstStyle/>
                    <a:p>
                      <a:pPr algn="l"/>
                      <a:r>
                        <a:rPr lang="en-US" sz="2800" b="1" spc="1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Gestalt Principle</a:t>
                      </a:r>
                    </a:p>
                  </a:txBody>
                  <a:tcPr marL="1188720" marR="0" marT="132185" marB="13218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D1824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spc="1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Arial" charset="0"/>
                          <a:cs typeface="Arial" panose="020B0604020202020204" pitchFamily="34" charset="0"/>
                        </a:rPr>
                        <a:t>Graphic</a:t>
                      </a:r>
                    </a:p>
                  </a:txBody>
                  <a:tcPr marL="1188720" marR="0" marT="132185" marB="132185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D182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146122"/>
                  </a:ext>
                </a:extLst>
              </a:tr>
              <a:tr h="681077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Enclosure</a:t>
                      </a:r>
                    </a:p>
                  </a:txBody>
                  <a:tcPr marL="1188720" marR="528739" marT="66092" marB="6609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Facets</a:t>
                      </a:r>
                    </a:p>
                  </a:txBody>
                  <a:tcPr marL="1188720" marR="528739" marT="66092" marB="66092" anchor="ctr">
                    <a:lnL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901389"/>
                  </a:ext>
                </a:extLst>
              </a:tr>
              <a:tr h="681077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Connection</a:t>
                      </a:r>
                    </a:p>
                  </a:txBody>
                  <a:tcPr marL="1188720" marR="528739" marT="66092" marB="6609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Lines</a:t>
                      </a:r>
                    </a:p>
                  </a:txBody>
                  <a:tcPr marL="1188720" marR="528739" marT="66092" marB="66092" anchor="ctr">
                    <a:lnL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807196"/>
                  </a:ext>
                </a:extLst>
              </a:tr>
              <a:tr h="1039377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Proximity</a:t>
                      </a:r>
                    </a:p>
                  </a:txBody>
                  <a:tcPr marL="1188720" marR="528739" marT="66092" marB="6609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White Space</a:t>
                      </a:r>
                    </a:p>
                  </a:txBody>
                  <a:tcPr marL="1188720" marR="528739" marT="66092" marB="66092" anchor="ctr">
                    <a:lnL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832135"/>
                  </a:ext>
                </a:extLst>
              </a:tr>
              <a:tr h="1039377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Similarity</a:t>
                      </a:r>
                    </a:p>
                  </a:txBody>
                  <a:tcPr marL="1188720" marR="528739" marT="66092" marB="66092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ea typeface="Times New Roman" charset="0"/>
                          <a:cs typeface="Arial" panose="020B0604020202020204" pitchFamily="34" charset="0"/>
                        </a:rPr>
                        <a:t>Color/Shape</a:t>
                      </a:r>
                    </a:p>
                  </a:txBody>
                  <a:tcPr marL="1188720" marR="528739" marT="66092" marB="66092" anchor="ctr">
                    <a:lnL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BFC0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0285395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C5226165-9530-46F8-8D1C-BF1D38D3A8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3320" y="13921963"/>
            <a:ext cx="15240000" cy="572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8772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780</TotalTime>
  <Words>275</Words>
  <Application>Microsoft Office PowerPoint</Application>
  <PresentationFormat>Custom</PresentationFormat>
  <Paragraphs>66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 Slattery</dc:creator>
  <cp:lastModifiedBy>Emily Robinson</cp:lastModifiedBy>
  <cp:revision>77</cp:revision>
  <cp:lastPrinted>2019-03-06T16:19:43Z</cp:lastPrinted>
  <dcterms:created xsi:type="dcterms:W3CDTF">2019-03-05T16:02:29Z</dcterms:created>
  <dcterms:modified xsi:type="dcterms:W3CDTF">2022-01-28T16:43:20Z</dcterms:modified>
</cp:coreProperties>
</file>

<file path=docProps/thumbnail.jpeg>
</file>